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0" r:id="rId5"/>
    <p:sldId id="260" r:id="rId6"/>
    <p:sldId id="261" r:id="rId7"/>
    <p:sldId id="291" r:id="rId8"/>
    <p:sldId id="262" r:id="rId9"/>
    <p:sldId id="263" r:id="rId10"/>
    <p:sldId id="264" r:id="rId11"/>
    <p:sldId id="265" r:id="rId12"/>
    <p:sldId id="288" r:id="rId13"/>
    <p:sldId id="267" r:id="rId14"/>
    <p:sldId id="270" r:id="rId15"/>
    <p:sldId id="289" r:id="rId16"/>
    <p:sldId id="271" r:id="rId17"/>
    <p:sldId id="272" r:id="rId18"/>
    <p:sldId id="266" r:id="rId19"/>
    <p:sldId id="29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717" autoAdjust="0"/>
  </p:normalViewPr>
  <p:slideViewPr>
    <p:cSldViewPr>
      <p:cViewPr varScale="1">
        <p:scale>
          <a:sx n="88" d="100"/>
          <a:sy n="88" d="100"/>
        </p:scale>
        <p:origin x="-1476" y="-96"/>
      </p:cViewPr>
      <p:guideLst>
        <p:guide orient="horz" pos="2160"/>
        <p:guide pos="2880"/>
      </p:guideLst>
    </p:cSldViewPr>
  </p:slideViewPr>
  <p:outlineViewPr>
    <p:cViewPr>
      <p:scale>
        <a:sx n="33" d="100"/>
        <a:sy n="33" d="100"/>
      </p:scale>
      <p:origin x="48" y="132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13.03.2018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76672"/>
            <a:ext cx="7851648" cy="1872208"/>
          </a:xfrm>
        </p:spPr>
        <p:txBody>
          <a:bodyPr>
            <a:normAutofit/>
          </a:bodyPr>
          <a:lstStyle/>
          <a:p>
            <a:pPr algn="ctr"/>
            <a:r>
              <a:rPr lang="ru-RU" sz="3600" dirty="0" smtClean="0">
                <a:solidFill>
                  <a:schemeClr val="tx1"/>
                </a:solidFill>
              </a:rPr>
              <a:t>Развитие речи детей раннего возраста в игре средствами ТРИЗ</a:t>
            </a:r>
            <a:endParaRPr lang="ru-RU" sz="3600" dirty="0">
              <a:solidFill>
                <a:schemeClr val="tx1"/>
              </a:solidFill>
            </a:endParaRPr>
          </a:p>
        </p:txBody>
      </p:sp>
      <p:sp>
        <p:nvSpPr>
          <p:cNvPr id="3" name="Подзаголовок 2"/>
          <p:cNvSpPr>
            <a:spLocks noGrp="1"/>
          </p:cNvSpPr>
          <p:nvPr>
            <p:ph type="subTitle" idx="1"/>
          </p:nvPr>
        </p:nvSpPr>
        <p:spPr>
          <a:xfrm>
            <a:off x="533400" y="3861048"/>
            <a:ext cx="7854696" cy="2592288"/>
          </a:xfrm>
        </p:spPr>
        <p:txBody>
          <a:bodyPr>
            <a:normAutofit fontScale="77500" lnSpcReduction="20000"/>
          </a:bodyPr>
          <a:lstStyle/>
          <a:p>
            <a:r>
              <a:rPr lang="ru-RU" dirty="0" smtClean="0"/>
              <a:t>Подготовила воспитатель </a:t>
            </a:r>
          </a:p>
          <a:p>
            <a:r>
              <a:rPr lang="ru-RU" dirty="0" smtClean="0"/>
              <a:t>МАДОУ д.с. №7 </a:t>
            </a:r>
          </a:p>
          <a:p>
            <a:r>
              <a:rPr lang="ru-RU" dirty="0" smtClean="0"/>
              <a:t>присмотра и оздоровления г.Тюмени </a:t>
            </a:r>
          </a:p>
          <a:p>
            <a:r>
              <a:rPr lang="ru-RU" dirty="0" smtClean="0"/>
              <a:t>Черкасова Марина Сергеевна</a:t>
            </a:r>
          </a:p>
          <a:p>
            <a:endParaRPr lang="ru-RU" dirty="0" smtClean="0"/>
          </a:p>
          <a:p>
            <a:endParaRPr lang="ru-RU" dirty="0" smtClean="0"/>
          </a:p>
          <a:p>
            <a:endParaRPr lang="ru-RU" dirty="0" smtClean="0"/>
          </a:p>
          <a:p>
            <a:pPr algn="ctr"/>
            <a:r>
              <a:rPr lang="ru-RU" dirty="0" smtClean="0"/>
              <a:t>Тюмень, </a:t>
            </a:r>
            <a:r>
              <a:rPr lang="ru-RU" dirty="0" smtClean="0"/>
              <a:t>2018</a:t>
            </a:r>
            <a:endParaRPr lang="ru-RU" dirty="0" smtClean="0"/>
          </a:p>
          <a:p>
            <a:pPr algn="ctr"/>
            <a:endParaRPr lang="ru-RU" dirty="0" smtClean="0"/>
          </a:p>
          <a:p>
            <a:pPr algn="ctr"/>
            <a:endParaRPr lang="ru-RU" dirty="0" smtClean="0"/>
          </a:p>
          <a:p>
            <a:pPr algn="ctr"/>
            <a:endParaRPr lang="ru-RU" dirty="0"/>
          </a:p>
        </p:txBody>
      </p:sp>
      <p:pic>
        <p:nvPicPr>
          <p:cNvPr id="20482" name="Picture 2" descr="Составное изображение милой ученика думать — стоковое фото"/>
          <p:cNvPicPr>
            <a:picLocks noChangeAspect="1" noChangeArrowheads="1"/>
          </p:cNvPicPr>
          <p:nvPr/>
        </p:nvPicPr>
        <p:blipFill>
          <a:blip r:embed="rId2" cstate="print"/>
          <a:srcRect/>
          <a:stretch>
            <a:fillRect/>
          </a:stretch>
        </p:blipFill>
        <p:spPr bwMode="auto">
          <a:xfrm>
            <a:off x="500034" y="2643182"/>
            <a:ext cx="2928958" cy="32861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908720"/>
            <a:ext cx="8507288" cy="5415880"/>
          </a:xfrm>
        </p:spPr>
        <p:txBody>
          <a:bodyPr>
            <a:normAutofit/>
          </a:bodyPr>
          <a:lstStyle/>
          <a:p>
            <a:pPr algn="ctr">
              <a:lnSpc>
                <a:spcPct val="150000"/>
              </a:lnSpc>
              <a:buNone/>
            </a:pPr>
            <a:r>
              <a:rPr lang="ru-RU" dirty="0" smtClean="0">
                <a:solidFill>
                  <a:schemeClr val="accent1">
                    <a:lumMod val="50000"/>
                  </a:schemeClr>
                </a:solidFill>
              </a:rPr>
              <a:t> </a:t>
            </a:r>
            <a:r>
              <a:rPr lang="ru-RU" b="1" dirty="0" smtClean="0">
                <a:solidFill>
                  <a:schemeClr val="accent1">
                    <a:lumMod val="50000"/>
                  </a:schemeClr>
                </a:solidFill>
              </a:rPr>
              <a:t>Методика ТРИЗ</a:t>
            </a:r>
          </a:p>
          <a:p>
            <a:pPr algn="just">
              <a:lnSpc>
                <a:spcPct val="150000"/>
              </a:lnSpc>
              <a:buNone/>
            </a:pPr>
            <a:r>
              <a:rPr lang="ru-RU" dirty="0" smtClean="0">
                <a:solidFill>
                  <a:schemeClr val="accent1">
                    <a:lumMod val="50000"/>
                  </a:schemeClr>
                </a:solidFill>
              </a:rPr>
              <a:t>  		 Методика ТРИЗ была придумана и разработана приблизительно 50 лет назад Генрихом </a:t>
            </a:r>
            <a:r>
              <a:rPr lang="ru-RU" dirty="0" err="1" smtClean="0">
                <a:solidFill>
                  <a:schemeClr val="accent1">
                    <a:lumMod val="50000"/>
                  </a:schemeClr>
                </a:solidFill>
              </a:rPr>
              <a:t>Сауловичем</a:t>
            </a:r>
            <a:r>
              <a:rPr lang="ru-RU" dirty="0" smtClean="0">
                <a:solidFill>
                  <a:schemeClr val="accent1">
                    <a:lumMod val="50000"/>
                  </a:schemeClr>
                </a:solidFill>
              </a:rPr>
              <a:t> </a:t>
            </a:r>
            <a:r>
              <a:rPr lang="ru-RU" dirty="0" err="1" smtClean="0">
                <a:solidFill>
                  <a:schemeClr val="accent1">
                    <a:lumMod val="50000"/>
                  </a:schemeClr>
                </a:solidFill>
              </a:rPr>
              <a:t>Альтшуллером</a:t>
            </a:r>
            <a:r>
              <a:rPr lang="ru-RU" dirty="0" smtClean="0">
                <a:solidFill>
                  <a:schemeClr val="accent1">
                    <a:lumMod val="50000"/>
                  </a:schemeClr>
                </a:solidFill>
              </a:rPr>
              <a:t>. Изначально она создавалась для помощи в нахождении решений для технических задач и способствовало развитию мышления, гибкости, системности, логическому построению и оригинальности. </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836712"/>
            <a:ext cx="8712968" cy="5487888"/>
          </a:xfrm>
        </p:spPr>
        <p:txBody>
          <a:bodyPr/>
          <a:lstStyle/>
          <a:p>
            <a:pPr algn="just">
              <a:lnSpc>
                <a:spcPct val="150000"/>
              </a:lnSpc>
              <a:buNone/>
            </a:pPr>
            <a:r>
              <a:rPr lang="ru-RU" dirty="0" smtClean="0"/>
              <a:t>		</a:t>
            </a:r>
            <a:r>
              <a:rPr lang="ru-RU" dirty="0" smtClean="0">
                <a:solidFill>
                  <a:schemeClr val="accent1">
                    <a:lumMod val="50000"/>
                  </a:schemeClr>
                </a:solidFill>
              </a:rPr>
              <a:t>Главная задача данной методики – научить ребенка думать нестандартно и находить собственные решения. </a:t>
            </a:r>
          </a:p>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2627784" y="2852936"/>
            <a:ext cx="4151784" cy="30963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36712"/>
            <a:ext cx="8784976" cy="5760640"/>
          </a:xfrm>
        </p:spPr>
        <p:txBody>
          <a:bodyPr/>
          <a:lstStyle/>
          <a:p>
            <a:pPr algn="just">
              <a:lnSpc>
                <a:spcPct val="150000"/>
              </a:lnSpc>
              <a:buNone/>
            </a:pPr>
            <a:r>
              <a:rPr lang="ru-RU" dirty="0" smtClean="0"/>
              <a:t>	     </a:t>
            </a:r>
            <a:r>
              <a:rPr lang="ru-RU" dirty="0" smtClean="0">
                <a:solidFill>
                  <a:schemeClr val="accent1">
                    <a:lumMod val="50000"/>
                  </a:schemeClr>
                </a:solidFill>
              </a:rPr>
              <a:t>Воспитатель должен всегда побуждать ребенка находить противоречия в том или ином явлении и разрешать. Разрешение противоречий – это важный этап мыслительной деятельности ребенка. </a:t>
            </a:r>
          </a:p>
          <a:p>
            <a:pPr algn="just">
              <a:lnSpc>
                <a:spcPct val="150000"/>
              </a:lnSpc>
            </a:pPr>
            <a:endParaRPr lang="ru-RU" dirty="0">
              <a:solidFill>
                <a:schemeClr val="accent1">
                  <a:lumMod val="50000"/>
                </a:schemeClr>
              </a:solidFill>
            </a:endParaRPr>
          </a:p>
        </p:txBody>
      </p:sp>
      <p:pic>
        <p:nvPicPr>
          <p:cNvPr id="2050" name="Picture 2" descr="Смешные малыши (55 фото)"/>
          <p:cNvPicPr>
            <a:picLocks noChangeAspect="1" noChangeArrowheads="1"/>
          </p:cNvPicPr>
          <p:nvPr/>
        </p:nvPicPr>
        <p:blipFill>
          <a:blip r:embed="rId2" cstate="print"/>
          <a:srcRect/>
          <a:stretch>
            <a:fillRect/>
          </a:stretch>
        </p:blipFill>
        <p:spPr bwMode="auto">
          <a:xfrm>
            <a:off x="3143240" y="3429000"/>
            <a:ext cx="3143272" cy="30003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36712"/>
            <a:ext cx="8784976" cy="5832648"/>
          </a:xfrm>
        </p:spPr>
        <p:txBody>
          <a:bodyPr>
            <a:normAutofit fontScale="77500" lnSpcReduction="20000"/>
          </a:bodyPr>
          <a:lstStyle/>
          <a:p>
            <a:pPr algn="ctr">
              <a:lnSpc>
                <a:spcPct val="160000"/>
              </a:lnSpc>
              <a:buNone/>
            </a:pPr>
            <a:r>
              <a:rPr lang="ru-RU" b="1" dirty="0" smtClean="0">
                <a:solidFill>
                  <a:schemeClr val="accent1">
                    <a:lumMod val="50000"/>
                  </a:schemeClr>
                </a:solidFill>
              </a:rPr>
              <a:t>Алгоритм решения изобретательских задач</a:t>
            </a:r>
          </a:p>
          <a:p>
            <a:pPr algn="just">
              <a:lnSpc>
                <a:spcPct val="160000"/>
              </a:lnSpc>
              <a:buNone/>
            </a:pPr>
            <a:r>
              <a:rPr lang="ru-RU" dirty="0" smtClean="0">
                <a:solidFill>
                  <a:schemeClr val="accent1">
                    <a:lumMod val="50000"/>
                  </a:schemeClr>
                </a:solidFill>
              </a:rPr>
              <a:t>		Основным средством работы с детьми является педагогический поиск. Педагог не должен давать готовые знания, раскрывать перед ним истину, он должен учить ее находить. Если ребенок задает вопрос, не надо тут же давать готовый ответ. Наоборот, надо спросить его, что он сам об этом думает. Пригласить его к рассуждению. И наводящими вопросами подвести к тому, чтобы ребенок сам нашел ответ. Если же не задает вопроса, тогда педагог должен указать противоречие. Тем самым он ставит ребенка в ситуацию, когда нужно найти ответ, т.е. в какой – то мере повторить исторический путь познания и преобразования предмета или явления. </a:t>
            </a:r>
            <a:br>
              <a:rPr lang="ru-RU" dirty="0" smtClean="0">
                <a:solidFill>
                  <a:schemeClr val="accent1">
                    <a:lumMod val="50000"/>
                  </a:schemeClr>
                </a:solidFill>
              </a:rPr>
            </a:br>
            <a:r>
              <a:rPr lang="ru-RU" dirty="0" smtClean="0">
                <a:solidFill>
                  <a:schemeClr val="accent1">
                    <a:lumMod val="50000"/>
                  </a:schemeClr>
                </a:solidFill>
              </a:rPr>
              <a:t>     </a:t>
            </a:r>
            <a:endParaRPr lang="ru-RU" dirty="0">
              <a:solidFill>
                <a:schemeClr val="accent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764704"/>
            <a:ext cx="8640960" cy="6093296"/>
          </a:xfrm>
        </p:spPr>
        <p:txBody>
          <a:bodyPr>
            <a:normAutofit/>
          </a:bodyPr>
          <a:lstStyle/>
          <a:p>
            <a:pPr lvl="0" algn="ctr">
              <a:lnSpc>
                <a:spcPct val="160000"/>
              </a:lnSpc>
              <a:buNone/>
            </a:pPr>
            <a:r>
              <a:rPr lang="ru-RU" dirty="0" smtClean="0">
                <a:solidFill>
                  <a:schemeClr val="accent1">
                    <a:lumMod val="50000"/>
                  </a:schemeClr>
                </a:solidFill>
              </a:rPr>
              <a:t>Для работы по данной технологии существует целая система методов и приемов, используемая педагогом в игровых и сказочных задачах.</a:t>
            </a:r>
            <a:endParaRPr lang="ru-RU" dirty="0"/>
          </a:p>
        </p:txBody>
      </p:sp>
      <p:pic>
        <p:nvPicPr>
          <p:cNvPr id="7170" name="Picture 2" descr="Смешные малыши (55 фото)"/>
          <p:cNvPicPr>
            <a:picLocks noChangeAspect="1" noChangeArrowheads="1"/>
          </p:cNvPicPr>
          <p:nvPr/>
        </p:nvPicPr>
        <p:blipFill>
          <a:blip r:embed="rId2" cstate="print"/>
          <a:srcRect/>
          <a:stretch>
            <a:fillRect/>
          </a:stretch>
        </p:blipFill>
        <p:spPr bwMode="auto">
          <a:xfrm>
            <a:off x="1857356" y="2714620"/>
            <a:ext cx="5381620" cy="376713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764704"/>
            <a:ext cx="8640960" cy="6093296"/>
          </a:xfrm>
        </p:spPr>
        <p:txBody>
          <a:bodyPr>
            <a:normAutofit fontScale="70000" lnSpcReduction="20000"/>
          </a:bodyPr>
          <a:lstStyle/>
          <a:p>
            <a:pPr lvl="0" algn="ctr">
              <a:lnSpc>
                <a:spcPct val="160000"/>
              </a:lnSpc>
              <a:buNone/>
            </a:pPr>
            <a:r>
              <a:rPr lang="ru-RU" b="1" dirty="0" smtClean="0">
                <a:solidFill>
                  <a:schemeClr val="accent1">
                    <a:lumMod val="50000"/>
                  </a:schemeClr>
                </a:solidFill>
              </a:rPr>
              <a:t>Метод фокальных объектов</a:t>
            </a:r>
            <a:endParaRPr lang="ru-RU" dirty="0" smtClean="0">
              <a:solidFill>
                <a:schemeClr val="accent1">
                  <a:lumMod val="50000"/>
                </a:schemeClr>
              </a:solidFill>
            </a:endParaRPr>
          </a:p>
          <a:p>
            <a:pPr algn="just">
              <a:lnSpc>
                <a:spcPct val="160000"/>
              </a:lnSpc>
              <a:buNone/>
            </a:pPr>
            <a:r>
              <a:rPr lang="ru-RU" b="1" dirty="0" smtClean="0">
                <a:solidFill>
                  <a:schemeClr val="accent1">
                    <a:lumMod val="50000"/>
                  </a:schemeClr>
                </a:solidFill>
              </a:rPr>
              <a:t>		(МФО)</a:t>
            </a:r>
            <a:r>
              <a:rPr lang="ru-RU" dirty="0" smtClean="0">
                <a:solidFill>
                  <a:schemeClr val="accent1">
                    <a:lumMod val="50000"/>
                  </a:schemeClr>
                </a:solidFill>
              </a:rPr>
              <a:t> – перенесение свойств одного объекта или нескольких на другой. Например, мяч. Какой он? Смеющийся, летающий, вкусный; рассказывающий на ночь сказки . . . </a:t>
            </a:r>
            <a:br>
              <a:rPr lang="ru-RU" dirty="0" smtClean="0">
                <a:solidFill>
                  <a:schemeClr val="accent1">
                    <a:lumMod val="50000"/>
                  </a:schemeClr>
                </a:solidFill>
              </a:rPr>
            </a:br>
            <a:r>
              <a:rPr lang="ru-RU" dirty="0" smtClean="0">
                <a:solidFill>
                  <a:schemeClr val="accent1">
                    <a:lumMod val="50000"/>
                  </a:schemeClr>
                </a:solidFill>
              </a:rPr>
              <a:t>       Этот метод позволяет не только развивать воображение, речь, фантазию, но и управлять своим мышлением. Пользуясь методом МФО можно придумать фантастическое животное, придумать ему название, кто его родители, где он будет жить и чем питаться, или предложить картинки "забавные животные”, "пиктограммы”, назвать их и сделать презентацию. </a:t>
            </a:r>
            <a:br>
              <a:rPr lang="ru-RU" dirty="0" smtClean="0">
                <a:solidFill>
                  <a:schemeClr val="accent1">
                    <a:lumMod val="50000"/>
                  </a:schemeClr>
                </a:solidFill>
              </a:rPr>
            </a:br>
            <a:r>
              <a:rPr lang="ru-RU" dirty="0" smtClean="0">
                <a:solidFill>
                  <a:schemeClr val="accent1">
                    <a:lumMod val="50000"/>
                  </a:schemeClr>
                </a:solidFill>
              </a:rPr>
              <a:t>     Например "</a:t>
            </a:r>
            <a:r>
              <a:rPr lang="ru-RU" dirty="0" err="1" smtClean="0">
                <a:solidFill>
                  <a:schemeClr val="accent1">
                    <a:lumMod val="50000"/>
                  </a:schemeClr>
                </a:solidFill>
              </a:rPr>
              <a:t>Левообезьян</a:t>
            </a:r>
            <a:r>
              <a:rPr lang="ru-RU" dirty="0" smtClean="0">
                <a:solidFill>
                  <a:schemeClr val="accent1">
                    <a:lumMod val="50000"/>
                  </a:schemeClr>
                </a:solidFill>
              </a:rPr>
              <a:t>”. Его родители: лев и обезьянка. Живет в жарких странах. Очень быстро бегает по земле и ловко лазает по деревьям. Может быстро убежать от врагов и достать фрукты с высокого дерева . . . </a:t>
            </a:r>
            <a:br>
              <a:rPr lang="ru-RU" dirty="0" smtClean="0">
                <a:solidFill>
                  <a:schemeClr val="accent1">
                    <a:lumMod val="50000"/>
                  </a:schemeClr>
                </a:solidFill>
              </a:rPr>
            </a:br>
            <a:r>
              <a:rPr lang="ru-RU" dirty="0" smtClean="0">
                <a:solidFill>
                  <a:schemeClr val="accent1">
                    <a:lumMod val="50000"/>
                  </a:schemeClr>
                </a:solidFill>
              </a:rPr>
              <a:t>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6"/>
            <a:ext cx="8568952" cy="5631904"/>
          </a:xfrm>
        </p:spPr>
        <p:txBody>
          <a:bodyPr>
            <a:normAutofit fontScale="85000" lnSpcReduction="10000"/>
          </a:bodyPr>
          <a:lstStyle/>
          <a:p>
            <a:pPr lvl="0" algn="ctr">
              <a:lnSpc>
                <a:spcPct val="150000"/>
              </a:lnSpc>
              <a:buNone/>
            </a:pPr>
            <a:r>
              <a:rPr lang="ru-RU" b="1" dirty="0" smtClean="0">
                <a:solidFill>
                  <a:schemeClr val="accent1">
                    <a:lumMod val="50000"/>
                  </a:schemeClr>
                </a:solidFill>
              </a:rPr>
              <a:t>Метод "Системный анализ”</a:t>
            </a:r>
            <a:endParaRPr lang="ru-RU" dirty="0" smtClean="0">
              <a:solidFill>
                <a:schemeClr val="accent1">
                  <a:lumMod val="50000"/>
                </a:schemeClr>
              </a:solidFill>
            </a:endParaRPr>
          </a:p>
          <a:p>
            <a:pPr algn="just">
              <a:lnSpc>
                <a:spcPct val="150000"/>
              </a:lnSpc>
              <a:buNone/>
            </a:pPr>
            <a:r>
              <a:rPr lang="ru-RU" dirty="0" smtClean="0">
                <a:solidFill>
                  <a:schemeClr val="accent1">
                    <a:lumMod val="50000"/>
                  </a:schemeClr>
                </a:solidFill>
              </a:rPr>
              <a:t>  		Помогает рассмотреть мир в системе, как совокупность связанных между собой определенным образом элементов, удобно функционирующих между собой. Его цель – определить роль и место функций объектов и их взаимодействие по каждому под системному и над системному элементу.   </a:t>
            </a:r>
          </a:p>
          <a:p>
            <a:pPr>
              <a:lnSpc>
                <a:spcPct val="150000"/>
              </a:lnSpc>
              <a:buNone/>
            </a:pPr>
            <a:r>
              <a:rPr lang="ru-RU" dirty="0" smtClean="0">
                <a:solidFill>
                  <a:schemeClr val="accent1">
                    <a:lumMod val="50000"/>
                  </a:schemeClr>
                </a:solidFill>
              </a:rPr>
              <a:t>     Например: Система "Лягушонок”, Подсистема (часть системы) – лапки, глаза, кровеносная система, Надсистема (более сложная система, в которую входит рассматриваемая система) – водоем. </a:t>
            </a:r>
            <a:br>
              <a:rPr lang="ru-RU" dirty="0" smtClean="0">
                <a:solidFill>
                  <a:schemeClr val="accent1">
                    <a:lumMod val="50000"/>
                  </a:schemeClr>
                </a:solidFill>
              </a:rPr>
            </a:br>
            <a:endParaRPr lang="ru-RU" dirty="0">
              <a:solidFill>
                <a:schemeClr val="accent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28604"/>
            <a:ext cx="8784976" cy="6429396"/>
          </a:xfrm>
        </p:spPr>
        <p:txBody>
          <a:bodyPr>
            <a:normAutofit/>
          </a:bodyPr>
          <a:lstStyle/>
          <a:p>
            <a:pPr algn="just">
              <a:lnSpc>
                <a:spcPct val="150000"/>
              </a:lnSpc>
              <a:buNone/>
            </a:pPr>
            <a:r>
              <a:rPr lang="ru-RU" b="1" dirty="0" smtClean="0"/>
              <a:t>		</a:t>
            </a:r>
            <a:r>
              <a:rPr lang="ru-RU" b="1" dirty="0" smtClean="0">
                <a:solidFill>
                  <a:schemeClr val="accent1">
                    <a:lumMod val="50000"/>
                  </a:schemeClr>
                </a:solidFill>
              </a:rPr>
              <a:t>Методика ММЧ</a:t>
            </a:r>
            <a:r>
              <a:rPr lang="ru-RU" dirty="0" smtClean="0">
                <a:solidFill>
                  <a:schemeClr val="accent1">
                    <a:lumMod val="50000"/>
                  </a:schemeClr>
                </a:solidFill>
              </a:rPr>
              <a:t> (моделирование маленькими человечками) – моделирование процессов, происходящих в природном и рукотворном мире между веществами (твердое –жидкое –газообразное).</a:t>
            </a:r>
          </a:p>
          <a:p>
            <a:pPr algn="just">
              <a:lnSpc>
                <a:spcPct val="150000"/>
              </a:lnSpc>
              <a:buNone/>
            </a:pPr>
            <a:r>
              <a:rPr lang="ru-RU" dirty="0" smtClean="0">
                <a:solidFill>
                  <a:schemeClr val="accent1">
                    <a:lumMod val="50000"/>
                  </a:schemeClr>
                </a:solidFill>
              </a:rPr>
              <a:t> </a:t>
            </a:r>
            <a:br>
              <a:rPr lang="ru-RU" dirty="0" smtClean="0">
                <a:solidFill>
                  <a:schemeClr val="accent1">
                    <a:lumMod val="50000"/>
                  </a:schemeClr>
                </a:solidFill>
              </a:rPr>
            </a:br>
            <a:r>
              <a:rPr lang="ru-RU" dirty="0" smtClean="0">
                <a:solidFill>
                  <a:schemeClr val="accent1">
                    <a:lumMod val="50000"/>
                  </a:schemeClr>
                </a:solidFill>
              </a:rPr>
              <a:t>    </a:t>
            </a:r>
            <a:endParaRPr lang="ru-RU" dirty="0">
              <a:solidFill>
                <a:schemeClr val="accent1">
                  <a:lumMod val="50000"/>
                </a:schemeClr>
              </a:solidFill>
            </a:endParaRPr>
          </a:p>
        </p:txBody>
      </p:sp>
      <p:pic>
        <p:nvPicPr>
          <p:cNvPr id="4098" name="Picture 2" descr="https://st.depositphotos.com/1337688/2192/i/950/depositphotos_21925665-stock-photo-five-kids-playing-on-the.jpg"/>
          <p:cNvPicPr>
            <a:picLocks noChangeAspect="1" noChangeArrowheads="1"/>
          </p:cNvPicPr>
          <p:nvPr/>
        </p:nvPicPr>
        <p:blipFill>
          <a:blip r:embed="rId2" cstate="print"/>
          <a:srcRect/>
          <a:stretch>
            <a:fillRect/>
          </a:stretch>
        </p:blipFill>
        <p:spPr bwMode="auto">
          <a:xfrm>
            <a:off x="1643042" y="2928934"/>
            <a:ext cx="5743575" cy="354329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08720"/>
            <a:ext cx="8964488" cy="5415880"/>
          </a:xfrm>
        </p:spPr>
        <p:txBody>
          <a:bodyPr>
            <a:normAutofit/>
          </a:bodyPr>
          <a:lstStyle/>
          <a:p>
            <a:pPr algn="just">
              <a:lnSpc>
                <a:spcPct val="150000"/>
              </a:lnSpc>
              <a:buNone/>
            </a:pPr>
            <a:r>
              <a:rPr lang="ru-RU" b="1" dirty="0" smtClean="0"/>
              <a:t>		</a:t>
            </a:r>
            <a:r>
              <a:rPr lang="ru-RU" b="1" dirty="0" smtClean="0">
                <a:solidFill>
                  <a:schemeClr val="accent1">
                    <a:lumMod val="50000"/>
                  </a:schemeClr>
                </a:solidFill>
              </a:rPr>
              <a:t>Цель ТРИЗ</a:t>
            </a:r>
            <a:r>
              <a:rPr lang="ru-RU" dirty="0" smtClean="0">
                <a:solidFill>
                  <a:schemeClr val="accent1">
                    <a:lumMod val="50000"/>
                  </a:schemeClr>
                </a:solidFill>
              </a:rPr>
              <a:t> не просто развить фантазию детей, а научить их мыслить системно, с пониманием происходящих процессов, дать в руки воспитателям инструмент по конкретному практическому воспитанию у детей качеств творческой личности, способной понимать единство и противоречие окружающего мира, решать свои маленькие проблемы. </a:t>
            </a:r>
            <a:br>
              <a:rPr lang="ru-RU" dirty="0" smtClean="0">
                <a:solidFill>
                  <a:schemeClr val="accent1">
                    <a:lumMod val="50000"/>
                  </a:schemeClr>
                </a:solidFill>
              </a:rPr>
            </a:br>
            <a:r>
              <a:rPr lang="ru-RU" dirty="0" smtClean="0">
                <a:solidFill>
                  <a:schemeClr val="accent1">
                    <a:lumMod val="50000"/>
                  </a:schemeClr>
                </a:solidFill>
              </a:rPr>
              <a:t>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76672"/>
            <a:ext cx="7851648" cy="1872208"/>
          </a:xfrm>
        </p:spPr>
        <p:txBody>
          <a:bodyPr>
            <a:normAutofit/>
          </a:bodyPr>
          <a:lstStyle/>
          <a:p>
            <a:pPr algn="ctr"/>
            <a:r>
              <a:rPr lang="ru-RU" sz="3600" dirty="0" smtClean="0">
                <a:solidFill>
                  <a:schemeClr val="tx1"/>
                </a:solidFill>
              </a:rPr>
              <a:t>Развитие речи детей раннего возраста в игре средствами ТРИЗ</a:t>
            </a:r>
            <a:endParaRPr lang="ru-RU" sz="3600" dirty="0">
              <a:solidFill>
                <a:schemeClr val="tx1"/>
              </a:solidFill>
            </a:endParaRPr>
          </a:p>
        </p:txBody>
      </p:sp>
      <p:sp>
        <p:nvSpPr>
          <p:cNvPr id="3" name="Подзаголовок 2"/>
          <p:cNvSpPr>
            <a:spLocks noGrp="1"/>
          </p:cNvSpPr>
          <p:nvPr>
            <p:ph type="subTitle" idx="1"/>
          </p:nvPr>
        </p:nvSpPr>
        <p:spPr>
          <a:xfrm>
            <a:off x="533400" y="3861048"/>
            <a:ext cx="7854696" cy="2592288"/>
          </a:xfrm>
        </p:spPr>
        <p:txBody>
          <a:bodyPr>
            <a:normAutofit fontScale="77500" lnSpcReduction="20000"/>
          </a:bodyPr>
          <a:lstStyle/>
          <a:p>
            <a:r>
              <a:rPr lang="ru-RU" dirty="0" smtClean="0"/>
              <a:t>Подготовила воспитатель </a:t>
            </a:r>
          </a:p>
          <a:p>
            <a:r>
              <a:rPr lang="ru-RU" dirty="0" smtClean="0"/>
              <a:t>МАДОУ д.с. №7 </a:t>
            </a:r>
          </a:p>
          <a:p>
            <a:r>
              <a:rPr lang="ru-RU" dirty="0" smtClean="0"/>
              <a:t>присмотра и оздоровления г.Тюмени </a:t>
            </a:r>
          </a:p>
          <a:p>
            <a:r>
              <a:rPr lang="ru-RU" dirty="0" smtClean="0"/>
              <a:t>Черкасова Марина Сергеевна</a:t>
            </a:r>
          </a:p>
          <a:p>
            <a:endParaRPr lang="ru-RU" dirty="0" smtClean="0"/>
          </a:p>
          <a:p>
            <a:endParaRPr lang="ru-RU" dirty="0" smtClean="0"/>
          </a:p>
          <a:p>
            <a:endParaRPr lang="ru-RU" dirty="0" smtClean="0"/>
          </a:p>
          <a:p>
            <a:pPr algn="ctr"/>
            <a:r>
              <a:rPr lang="ru-RU" dirty="0" smtClean="0"/>
              <a:t>Тюмень, </a:t>
            </a:r>
            <a:r>
              <a:rPr lang="ru-RU" dirty="0" smtClean="0"/>
              <a:t>2018</a:t>
            </a:r>
            <a:endParaRPr lang="ru-RU" dirty="0" smtClean="0"/>
          </a:p>
          <a:p>
            <a:pPr algn="ctr"/>
            <a:endParaRPr lang="ru-RU" dirty="0" smtClean="0"/>
          </a:p>
          <a:p>
            <a:pPr algn="ctr"/>
            <a:endParaRPr lang="ru-RU" dirty="0" smtClean="0"/>
          </a:p>
          <a:p>
            <a:pPr algn="ctr"/>
            <a:endParaRPr lang="ru-RU" dirty="0"/>
          </a:p>
        </p:txBody>
      </p:sp>
      <p:pic>
        <p:nvPicPr>
          <p:cNvPr id="20482" name="Picture 2" descr="Составное изображение милой ученика думать — стоковое фото"/>
          <p:cNvPicPr>
            <a:picLocks noChangeAspect="1" noChangeArrowheads="1"/>
          </p:cNvPicPr>
          <p:nvPr/>
        </p:nvPicPr>
        <p:blipFill>
          <a:blip r:embed="rId2" cstate="print"/>
          <a:srcRect/>
          <a:stretch>
            <a:fillRect/>
          </a:stretch>
        </p:blipFill>
        <p:spPr bwMode="auto">
          <a:xfrm>
            <a:off x="500034" y="2643182"/>
            <a:ext cx="2928958" cy="32861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lstStyle/>
          <a:p>
            <a:pPr algn="ctr"/>
            <a:r>
              <a:rPr lang="ru-RU" dirty="0" smtClean="0"/>
              <a:t>ТРИЗ. Что это?</a:t>
            </a:r>
            <a:endParaRPr lang="ru-RU" dirty="0"/>
          </a:p>
        </p:txBody>
      </p:sp>
      <p:sp>
        <p:nvSpPr>
          <p:cNvPr id="3" name="Содержимое 2"/>
          <p:cNvSpPr>
            <a:spLocks noGrp="1"/>
          </p:cNvSpPr>
          <p:nvPr>
            <p:ph idx="1"/>
          </p:nvPr>
        </p:nvSpPr>
        <p:spPr>
          <a:xfrm>
            <a:off x="0" y="1484784"/>
            <a:ext cx="8964488" cy="5112568"/>
          </a:xfrm>
        </p:spPr>
        <p:txBody>
          <a:bodyPr>
            <a:normAutofit fontScale="92500"/>
          </a:bodyPr>
          <a:lstStyle/>
          <a:p>
            <a:pPr algn="ctr">
              <a:lnSpc>
                <a:spcPct val="150000"/>
              </a:lnSpc>
              <a:buNone/>
            </a:pPr>
            <a:r>
              <a:rPr lang="ru-RU" u="sng" dirty="0" smtClean="0">
                <a:solidFill>
                  <a:schemeClr val="tx2">
                    <a:lumMod val="50000"/>
                  </a:schemeClr>
                </a:solidFill>
              </a:rPr>
              <a:t>ТРИЗ (теория решения изобретательских задач)</a:t>
            </a:r>
          </a:p>
          <a:p>
            <a:pPr algn="just">
              <a:lnSpc>
                <a:spcPct val="150000"/>
              </a:lnSpc>
              <a:buNone/>
            </a:pPr>
            <a:r>
              <a:rPr lang="ru-RU" dirty="0" smtClean="0">
                <a:solidFill>
                  <a:schemeClr val="tx2">
                    <a:lumMod val="50000"/>
                  </a:schemeClr>
                </a:solidFill>
              </a:rPr>
              <a:t>	ТРИЗ не является строгой </a:t>
            </a:r>
            <a:r>
              <a:rPr lang="ru-RU" dirty="0" smtClean="0">
                <a:solidFill>
                  <a:schemeClr val="accent1">
                    <a:lumMod val="50000"/>
                  </a:schemeClr>
                </a:solidFill>
              </a:rPr>
              <a:t>научной</a:t>
            </a:r>
            <a:r>
              <a:rPr lang="ru-RU" dirty="0" smtClean="0">
                <a:solidFill>
                  <a:schemeClr val="tx2">
                    <a:lumMod val="50000"/>
                  </a:schemeClr>
                </a:solidFill>
              </a:rPr>
              <a:t> теорией и представляет собой обобщённый опыт изобретательства и изучения законов развития науки и техники. В результате своего развития ТРИЗ вышла за рамки решения изобретательских задач в технической области, и сегодня используется также в таких областях, как бизнес, искусство, литература,   педагогика, политика и др.</a:t>
            </a:r>
          </a:p>
          <a:p>
            <a:pPr algn="just">
              <a:lnSpc>
                <a:spcPct val="150000"/>
              </a:lnSpc>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42918"/>
            <a:ext cx="8964488" cy="6643734"/>
          </a:xfrm>
        </p:spPr>
        <p:txBody>
          <a:bodyPr>
            <a:normAutofit/>
          </a:bodyPr>
          <a:lstStyle/>
          <a:p>
            <a:pPr algn="just">
              <a:lnSpc>
                <a:spcPct val="150000"/>
              </a:lnSpc>
              <a:buNone/>
            </a:pPr>
            <a:r>
              <a:rPr lang="ru-RU" dirty="0" smtClean="0"/>
              <a:t>   		</a:t>
            </a:r>
            <a:r>
              <a:rPr lang="ru-RU" dirty="0" smtClean="0">
                <a:solidFill>
                  <a:schemeClr val="accent1">
                    <a:lumMod val="50000"/>
                  </a:schemeClr>
                </a:solidFill>
              </a:rPr>
              <a:t>Система ТРИЗ в педагогике развивается с начала 80–х.  годов, в ответ на требование времени по подготовке </a:t>
            </a:r>
            <a:r>
              <a:rPr lang="ru-RU" dirty="0" err="1" smtClean="0">
                <a:solidFill>
                  <a:schemeClr val="accent1">
                    <a:lumMod val="50000"/>
                  </a:schemeClr>
                </a:solidFill>
              </a:rPr>
              <a:t>инновационно</a:t>
            </a:r>
            <a:r>
              <a:rPr lang="ru-RU" dirty="0" smtClean="0">
                <a:solidFill>
                  <a:schemeClr val="accent1">
                    <a:lumMod val="50000"/>
                  </a:schemeClr>
                </a:solidFill>
              </a:rPr>
              <a:t> -  мыслящих личностей, умеющих решать проблемы.   						</a:t>
            </a:r>
            <a:endParaRPr lang="ru-RU" dirty="0">
              <a:solidFill>
                <a:schemeClr val="accent1">
                  <a:lumMod val="50000"/>
                </a:schemeClr>
              </a:solidFill>
            </a:endParaRPr>
          </a:p>
        </p:txBody>
      </p:sp>
      <p:pic>
        <p:nvPicPr>
          <p:cNvPr id="18434" name="Picture 2" descr="Мыслящих людей с знаки вопроса и лампа свет идея выше — стоковое фото"/>
          <p:cNvPicPr>
            <a:picLocks noChangeAspect="1" noChangeArrowheads="1"/>
          </p:cNvPicPr>
          <p:nvPr/>
        </p:nvPicPr>
        <p:blipFill>
          <a:blip r:embed="rId2" cstate="print"/>
          <a:srcRect/>
          <a:stretch>
            <a:fillRect/>
          </a:stretch>
        </p:blipFill>
        <p:spPr bwMode="auto">
          <a:xfrm>
            <a:off x="2571736" y="3286124"/>
            <a:ext cx="4286250" cy="2857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8964488" cy="6572272"/>
          </a:xfrm>
        </p:spPr>
        <p:txBody>
          <a:bodyPr>
            <a:normAutofit/>
          </a:bodyPr>
          <a:lstStyle/>
          <a:p>
            <a:pPr algn="just">
              <a:lnSpc>
                <a:spcPct val="200000"/>
              </a:lnSpc>
              <a:buNone/>
            </a:pPr>
            <a:r>
              <a:rPr lang="ru-RU" dirty="0" smtClean="0">
                <a:solidFill>
                  <a:schemeClr val="accent1">
                    <a:lumMod val="50000"/>
                  </a:schemeClr>
                </a:solidFill>
              </a:rPr>
              <a:t>		Адаптированная к дошкольному возрасту ТРИЗ – технология позволяет воспитывать и обучать ребенка под девизом «Творчество во всем».</a:t>
            </a:r>
            <a:endParaRPr lang="ru-RU" dirty="0">
              <a:solidFill>
                <a:schemeClr val="accent1">
                  <a:lumMod val="50000"/>
                </a:schemeClr>
              </a:solidFill>
            </a:endParaRPr>
          </a:p>
        </p:txBody>
      </p:sp>
      <p:pic>
        <p:nvPicPr>
          <p:cNvPr id="33794" name="Picture 2" descr="https://st3.depositphotos.com/10654624/14857/i/1600/depositphotos_148575121-stock-photo-little-girl-with-speech-bubble.jpg"/>
          <p:cNvPicPr>
            <a:picLocks noChangeAspect="1" noChangeArrowheads="1"/>
          </p:cNvPicPr>
          <p:nvPr/>
        </p:nvPicPr>
        <p:blipFill>
          <a:blip r:embed="rId2" cstate="print"/>
          <a:srcRect/>
          <a:stretch>
            <a:fillRect/>
          </a:stretch>
        </p:blipFill>
        <p:spPr bwMode="auto">
          <a:xfrm>
            <a:off x="2428860" y="2928934"/>
            <a:ext cx="4660777" cy="32861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980728"/>
            <a:ext cx="8784976" cy="5343872"/>
          </a:xfrm>
        </p:spPr>
        <p:txBody>
          <a:bodyPr/>
          <a:lstStyle/>
          <a:p>
            <a:pPr algn="just">
              <a:lnSpc>
                <a:spcPct val="150000"/>
              </a:lnSpc>
              <a:buNone/>
            </a:pPr>
            <a:r>
              <a:rPr lang="ru-RU" dirty="0" smtClean="0"/>
              <a:t>		</a:t>
            </a:r>
            <a:r>
              <a:rPr lang="ru-RU" dirty="0" smtClean="0">
                <a:solidFill>
                  <a:schemeClr val="accent1">
                    <a:lumMod val="50000"/>
                  </a:schemeClr>
                </a:solidFill>
              </a:rPr>
              <a:t>ТРИЗ развивает такие нравственные качества, как умение радоваться успехам других, желание помочь, стремление найти выход из затруднительного положения и позволяет получать знания без перегрузок, без зубрежки.  </a:t>
            </a:r>
            <a:endParaRPr lang="ru-RU" dirty="0">
              <a:solidFill>
                <a:schemeClr val="accent1">
                  <a:lumMod val="50000"/>
                </a:schemeClr>
              </a:solidFill>
            </a:endParaRPr>
          </a:p>
        </p:txBody>
      </p:sp>
      <p:pic>
        <p:nvPicPr>
          <p:cNvPr id="17410" name="Picture 2" descr="Астронавт — стоковое фото"/>
          <p:cNvPicPr>
            <a:picLocks noChangeAspect="1" noChangeArrowheads="1"/>
          </p:cNvPicPr>
          <p:nvPr/>
        </p:nvPicPr>
        <p:blipFill>
          <a:blip r:embed="rId2" cstate="print"/>
          <a:srcRect/>
          <a:stretch>
            <a:fillRect/>
          </a:stretch>
        </p:blipFill>
        <p:spPr bwMode="auto">
          <a:xfrm>
            <a:off x="4643438" y="3500438"/>
            <a:ext cx="4286250" cy="29813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836712"/>
            <a:ext cx="8568952" cy="5760640"/>
          </a:xfrm>
        </p:spPr>
        <p:txBody>
          <a:bodyPr/>
          <a:lstStyle/>
          <a:p>
            <a:pPr algn="just">
              <a:lnSpc>
                <a:spcPct val="150000"/>
              </a:lnSpc>
              <a:buNone/>
            </a:pPr>
            <a:r>
              <a:rPr lang="ru-RU" dirty="0" smtClean="0"/>
              <a:t>		</a:t>
            </a:r>
            <a:r>
              <a:rPr lang="ru-RU" dirty="0" smtClean="0">
                <a:solidFill>
                  <a:schemeClr val="accent1">
                    <a:lumMod val="50000"/>
                  </a:schemeClr>
                </a:solidFill>
              </a:rPr>
              <a:t>ТРИЗ, как универсальный инструментарий, может быть использован на всех занятиях с детьми. Это позволяет формировать единую, гармоничную, научно обоснованную модель мира в сознании ребенка. </a:t>
            </a:r>
            <a:endParaRPr lang="ru-RU" dirty="0">
              <a:solidFill>
                <a:schemeClr val="accent1">
                  <a:lumMod val="50000"/>
                </a:schemeClr>
              </a:solidFill>
            </a:endParaRPr>
          </a:p>
        </p:txBody>
      </p:sp>
      <p:pic>
        <p:nvPicPr>
          <p:cNvPr id="16386" name="Picture 2" descr="Девушка в наушниках с помощью смартфона — стоковое фото"/>
          <p:cNvPicPr>
            <a:picLocks noChangeAspect="1" noChangeArrowheads="1"/>
          </p:cNvPicPr>
          <p:nvPr/>
        </p:nvPicPr>
        <p:blipFill>
          <a:blip r:embed="rId2" cstate="print"/>
          <a:srcRect/>
          <a:stretch>
            <a:fillRect/>
          </a:stretch>
        </p:blipFill>
        <p:spPr bwMode="auto">
          <a:xfrm>
            <a:off x="3571868" y="3429000"/>
            <a:ext cx="3038475" cy="32147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571480"/>
            <a:ext cx="8786874" cy="6143668"/>
          </a:xfrm>
        </p:spPr>
        <p:txBody>
          <a:bodyPr/>
          <a:lstStyle/>
          <a:p>
            <a:pPr algn="just">
              <a:lnSpc>
                <a:spcPct val="150000"/>
              </a:lnSpc>
              <a:buNone/>
            </a:pPr>
            <a:r>
              <a:rPr lang="ru-RU" dirty="0" smtClean="0"/>
              <a:t>		</a:t>
            </a:r>
            <a:r>
              <a:rPr lang="ru-RU" dirty="0" smtClean="0">
                <a:solidFill>
                  <a:schemeClr val="accent1">
                    <a:lumMod val="50000"/>
                  </a:schemeClr>
                </a:solidFill>
              </a:rPr>
              <a:t>Когда создается ситуация успеха и идет взаимообмен результатами решений, то решение одного ребенка активизирует мысль другого, тем самым расширяет диапазон воображения, что стимулирует его развитие.  </a:t>
            </a:r>
            <a:endParaRPr lang="ru-RU" dirty="0">
              <a:solidFill>
                <a:schemeClr val="accent1">
                  <a:lumMod val="50000"/>
                </a:schemeClr>
              </a:solidFill>
            </a:endParaRPr>
          </a:p>
        </p:txBody>
      </p:sp>
      <p:pic>
        <p:nvPicPr>
          <p:cNvPr id="34818" name="Picture 2" descr="Мальчик с образования графических работ — стоковое фото"/>
          <p:cNvPicPr>
            <a:picLocks noChangeAspect="1" noChangeArrowheads="1"/>
          </p:cNvPicPr>
          <p:nvPr/>
        </p:nvPicPr>
        <p:blipFill>
          <a:blip r:embed="rId2" cstate="print"/>
          <a:srcRect/>
          <a:stretch>
            <a:fillRect/>
          </a:stretch>
        </p:blipFill>
        <p:spPr bwMode="auto">
          <a:xfrm>
            <a:off x="2714612" y="3643314"/>
            <a:ext cx="4214812" cy="292895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80728"/>
            <a:ext cx="8964488" cy="5343872"/>
          </a:xfrm>
        </p:spPr>
        <p:txBody>
          <a:bodyPr/>
          <a:lstStyle/>
          <a:p>
            <a:pPr algn="just">
              <a:lnSpc>
                <a:spcPct val="150000"/>
              </a:lnSpc>
              <a:buNone/>
            </a:pPr>
            <a:r>
              <a:rPr lang="ru-RU" dirty="0" smtClean="0"/>
              <a:t>		</a:t>
            </a:r>
            <a:r>
              <a:rPr lang="ru-RU" dirty="0" smtClean="0">
                <a:solidFill>
                  <a:schemeClr val="accent1">
                    <a:lumMod val="50000"/>
                  </a:schemeClr>
                </a:solidFill>
              </a:rPr>
              <a:t>Основным средством работы с детьми является педагогический поиск. Педагог не должен давать детям готовые знания, раскрывать перед ними истину, он должен учить ее находить.</a:t>
            </a:r>
            <a:endParaRPr lang="ru-RU" dirty="0">
              <a:solidFill>
                <a:schemeClr val="accent1">
                  <a:lumMod val="50000"/>
                </a:schemeClr>
              </a:solidFill>
            </a:endParaRPr>
          </a:p>
        </p:txBody>
      </p:sp>
      <p:pic>
        <p:nvPicPr>
          <p:cNvPr id="15362" name="Picture 2" descr="Мальчик в очках и костюме лежал на полу Стоковое Фото"/>
          <p:cNvPicPr>
            <a:picLocks noChangeAspect="1" noChangeArrowheads="1"/>
          </p:cNvPicPr>
          <p:nvPr/>
        </p:nvPicPr>
        <p:blipFill>
          <a:blip r:embed="rId2" cstate="print"/>
          <a:srcRect/>
          <a:stretch>
            <a:fillRect/>
          </a:stretch>
        </p:blipFill>
        <p:spPr bwMode="auto">
          <a:xfrm>
            <a:off x="4500562" y="3143248"/>
            <a:ext cx="4286250" cy="32147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52736"/>
            <a:ext cx="8892480" cy="5271864"/>
          </a:xfrm>
        </p:spPr>
        <p:txBody>
          <a:bodyPr/>
          <a:lstStyle/>
          <a:p>
            <a:pPr algn="just">
              <a:lnSpc>
                <a:spcPct val="150000"/>
              </a:lnSpc>
              <a:buNone/>
            </a:pPr>
            <a:r>
              <a:rPr lang="ru-RU" dirty="0" smtClean="0"/>
              <a:t>		</a:t>
            </a:r>
            <a:r>
              <a:rPr lang="ru-RU" dirty="0" smtClean="0">
                <a:solidFill>
                  <a:schemeClr val="accent1">
                    <a:lumMod val="50000"/>
                  </a:schemeClr>
                </a:solidFill>
              </a:rPr>
              <a:t>Программа ТРИЗ для дошкольников – это программа коллективных игр и занятий. Они учат детей выявлять противоречия, свойства предметов, явлений и разрешать эти противоречия. Ведь разрешение противоречий – ключ к творческому мышлению.</a:t>
            </a:r>
          </a:p>
          <a:p>
            <a:pPr algn="just">
              <a:lnSpc>
                <a:spcPct val="150000"/>
              </a:lnSpc>
            </a:pPr>
            <a:endParaRPr lang="ru-RU" dirty="0">
              <a:solidFill>
                <a:schemeClr val="accent1">
                  <a:lumMod val="50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4572000" y="4077072"/>
            <a:ext cx="4187280" cy="244827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593</TotalTime>
  <Words>97</Words>
  <Application>Microsoft Office PowerPoint</Application>
  <PresentationFormat>Экран (4:3)</PresentationFormat>
  <Paragraphs>45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Развитие речи детей раннего возраста в игре средствами ТРИЗ</vt:lpstr>
      <vt:lpstr>ТРИЗ. Что это?</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Развитие речи детей раннего возраста в игре средствами ТРИЗ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МАДОУ</cp:lastModifiedBy>
  <cp:revision>52</cp:revision>
  <dcterms:created xsi:type="dcterms:W3CDTF">2018-03-12T09:31:23Z</dcterms:created>
  <dcterms:modified xsi:type="dcterms:W3CDTF">2018-03-13T13:20:26Z</dcterms:modified>
</cp:coreProperties>
</file>